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6" r:id="rId5"/>
    <p:sldId id="280" r:id="rId6"/>
    <p:sldId id="311" r:id="rId7"/>
    <p:sldId id="312" r:id="rId8"/>
    <p:sldId id="313" r:id="rId9"/>
    <p:sldId id="31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B01217-CB0F-437F-8491-BAB3F9881FA9}" v="75" dt="2022-09-28T15:06:38.1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E9EEE-16ED-4176-B32B-5AB272ABC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40F01-B648-46AB-9E5B-18067C2E0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3118A-983C-4BAB-A2F5-F241AF81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13612-C528-4317-81AF-FF4A87278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E5F64-03B8-4684-BD50-660EC9D3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0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275A-987F-4EB6-A02A-0F0B8350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EABF2B-AEBA-4F1F-BD9C-1FAC356CC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A9D9E-F4D3-4F95-A71F-9FA31CBA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FFA-6385-42DE-BC39-BADAE395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FC63-CD2A-43FC-849B-2384A09A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3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A982B9-263E-4D5E-B6F5-C8C6D7DBD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915C8-B3EF-48AE-92A3-4F945016D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A600-AEDA-4D25-AA64-549A1B2D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D1FE4-F416-4606-A61E-0E45A90A3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BFB76-0582-4C73-8D0D-370BEE62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C6E3-6B76-4F2D-97CC-E8B92535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B720C-0417-4857-96DB-ABBD0B122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24CDB-185C-4254-8ED4-E5C2086E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DD368-6DBC-45CB-80C8-97060A18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9FE74-6212-4D92-9932-D66EF892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1F78-E800-43B6-A288-9CBD21FF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E8258-7259-466A-B848-0A7BDF69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2AE53-1AE6-4515-9E7C-4DF3703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55D63-C6EE-4D5C-B7A9-95A1E6D1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63A6C-0F5A-4140-86D7-CEA5DA9D2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1452A-1AAC-41B7-9698-E4A536710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0F0C6-2ABB-45B6-AE72-F4B46AEA5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6BF74-B5B0-48C9-8830-CBA5FA0AB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8EC25-05AD-42BA-9E6F-CB3323076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12A1E-D315-4BA7-ABB2-E712C20C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485FA-A2AC-49CA-9A83-C92CE36BA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9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8BFD-420B-47B1-A399-28337F7F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B09AA-FB5C-43B5-B943-D56018E7A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D0E27-DA14-405A-9146-FD721CFD9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33A21-3231-4570-9504-DEB8F0198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927E2-FB38-41BF-B8D6-2EF618DE3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0403D-0D2B-4F1F-9759-5D2C6F2E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5D7F8-7B2A-42B7-9364-8B44FD6A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3F565-160A-49C2-AAC3-B286AF28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0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07B34-953F-46E2-9212-9C7904F30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FD579-8E3D-4694-B59F-C72342EC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71574-27F1-4B7A-BAE3-2B6FCEC99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8E433-95CB-4471-BE93-57D289ED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CB81F0-4DBF-48CB-B4EB-04051F47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5B585-6DE1-4A09-91B3-11A8D113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2F36D-2A84-4C8A-A101-3B1447C1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1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E10F9-CB47-4046-B486-183E7B046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3C747-7154-4E65-B288-C0F5444B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75969-9787-45FF-B02B-BD60FEF5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74412-3327-4562-A9B1-E3CD35962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53315-3633-4ECA-B2A4-A1F648A3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8B3A6-1D67-450F-91D0-7BE4DC5E4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0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7C49-0AF4-4BCA-BD58-5CF270B4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234198-316F-4B5C-A8F3-7DA172AC0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99583-D413-498F-8CDE-5451E602F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C6A98-151E-46AB-88EA-1F904395D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FD373-EEFF-4D93-BEDB-FAB39809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84BC-6EA4-40C1-BAC2-53CBBBBA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506709-0A5C-4421-BC1B-068DA5C4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C4133-F497-49A1-A726-5A366B7E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213B9-C0F7-45D3-BD6C-98FC6F2D4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F9C1C-9F3E-47F1-B393-DFDEC0F47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B7061-2E1E-4D31-A140-9F1497C08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524000" y="1785144"/>
            <a:ext cx="9144000" cy="3649662"/>
          </a:xfrm>
        </p:spPr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N5 Sociology</a:t>
            </a: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1: Human society</a:t>
            </a: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2: Common sense and sociological approaches </a:t>
            </a:r>
            <a:br>
              <a:rPr lang="en-US" sz="2000" dirty="0"/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 explanations are non-sociological. They are opinions, which may be held by many but are not based on evidence.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 opinions may be: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naturalistic, or 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individualistic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sense: naturalistic versus individualistic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255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Naturalistic explanations assume that there are ‘natural’ (sometimes God-given) reasons for behaviour.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because people are viewing the behaviour through their own cultural norms and so it appears ‘natural’.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example would be that it is only natural that two people fall in love then get married, live together and raise a family.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in other cultures marriage may come first and love grows afterwards.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sense: naturalistic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10372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Individualistic explanations are based on the person involved and their own experience, and are therefore biased to their point of view.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experience may not even be real, but rather based on what they are told by the media.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no attempt to understand a situation in terms of wider social forces.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example would be that a person may believe that unemployed people are lazy, without understanding any of the wider social and economic forces that can lead to unemployment.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sense: individualistic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44673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20958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are explanations that attempt to understand social behaviour in terms of wider social forces, processes and structures.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Sociological approaches use evidence from objective research to support these explanations.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example would be poverty: sociologists look at the economic and policy decisions that lead to increases or decreases in poverty over time by analysing trends and systems.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Sociological approaches to understanding human social behaviour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02374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 versus sociological approaches</a:t>
            </a:r>
            <a:endParaRPr lang="en-GB" sz="3200" dirty="0"/>
          </a:p>
        </p:txBody>
      </p:sp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264D5387-5C8B-019D-914F-FA735183F6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39231"/>
              </p:ext>
            </p:extLst>
          </p:nvPr>
        </p:nvGraphicFramePr>
        <p:xfrm>
          <a:off x="1508760" y="1777047"/>
          <a:ext cx="8519160" cy="4604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9580">
                  <a:extLst>
                    <a:ext uri="{9D8B030D-6E8A-4147-A177-3AD203B41FA5}">
                      <a16:colId xmlns:a16="http://schemas.microsoft.com/office/drawing/2014/main" val="2178330183"/>
                    </a:ext>
                  </a:extLst>
                </a:gridCol>
                <a:gridCol w="4259580">
                  <a:extLst>
                    <a:ext uri="{9D8B030D-6E8A-4147-A177-3AD203B41FA5}">
                      <a16:colId xmlns:a16="http://schemas.microsoft.com/office/drawing/2014/main" val="3929300249"/>
                    </a:ext>
                  </a:extLst>
                </a:gridCol>
              </a:tblGrid>
              <a:tr h="4412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b="1" kern="1200" dirty="0">
                          <a:solidFill>
                            <a:srgbClr val="1F497D"/>
                          </a:solidFill>
                          <a:latin typeface="+mn-lt"/>
                          <a:ea typeface="+mn-ea"/>
                          <a:cs typeface="+mn-cs"/>
                        </a:rPr>
                        <a:t>Sociological approaches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b="1" kern="1200" dirty="0">
                          <a:solidFill>
                            <a:srgbClr val="1F497D"/>
                          </a:solidFill>
                          <a:latin typeface="+mn-lt"/>
                          <a:ea typeface="+mn-ea"/>
                          <a:cs typeface="+mn-cs"/>
                        </a:rPr>
                        <a:t>Common sense approaches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804292"/>
                  </a:ext>
                </a:extLst>
              </a:tr>
              <a:tr h="83269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based on particular theories that have been tested through research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based on personal opinion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5312957"/>
                  </a:ext>
                </a:extLst>
              </a:tr>
              <a:tr h="83269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challenge taken-for-granted assumptions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 individualistic or naturalistic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250760"/>
                  </a:ext>
                </a:extLst>
              </a:tr>
              <a:tr h="83269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attempt to be objective and see the whole picture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subjective and based only on the beholder’s own point of 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399763"/>
                  </a:ext>
                </a:extLst>
              </a:tr>
              <a:tr h="83269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acknowledge bias and attempt to be </a:t>
                      </a:r>
                    </a:p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value-free when formulating theories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not acknowledge bias, and carry notions of being factual and true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0430335"/>
                  </a:ext>
                </a:extLst>
              </a:tr>
              <a:tr h="832690"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 based on evidence and research</a:t>
                      </a:r>
                    </a:p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 aims to be objective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assume things, and are not based on research or evidence</a:t>
                      </a:r>
                      <a:endParaRPr lang="en-GB" sz="2000" b="1" kern="1200" dirty="0">
                        <a:solidFill>
                          <a:srgbClr val="1F497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87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0495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C35F8839F1694CBAA15DA077CF73B4" ma:contentTypeVersion="2" ma:contentTypeDescription="Create a new document." ma:contentTypeScope="" ma:versionID="b04f8247a3ab994aa50b9c2267ccf6b5">
  <xsd:schema xmlns:xsd="http://www.w3.org/2001/XMLSchema" xmlns:xs="http://www.w3.org/2001/XMLSchema" xmlns:p="http://schemas.microsoft.com/office/2006/metadata/properties" xmlns:ns2="27092433-eb9f-4e3e-88ce-5aac04551450" targetNamespace="http://schemas.microsoft.com/office/2006/metadata/properties" ma:root="true" ma:fieldsID="dbfbb75fc207af44c41022587ffe4424" ns2:_="">
    <xsd:import namespace="27092433-eb9f-4e3e-88ce-5aac045514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92433-eb9f-4e3e-88ce-5aac04551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108BEA-1D56-487F-B005-7916F2ABF66E}"/>
</file>

<file path=customXml/itemProps2.xml><?xml version="1.0" encoding="utf-8"?>
<ds:datastoreItem xmlns:ds="http://schemas.openxmlformats.org/officeDocument/2006/customXml" ds:itemID="{18C6EEB1-5C85-4086-A555-4FCFFE349C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3C9ADC-6E18-44A2-A1CC-5254997FE99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N5 Sociology  Section 1: Human society  Lesson 2: Common sense and sociological approaches   </vt:lpstr>
      <vt:lpstr>Common sense: naturalistic versus individualistic </vt:lpstr>
      <vt:lpstr>Common sense: naturalistic</vt:lpstr>
      <vt:lpstr>Common sense: individualistic</vt:lpstr>
      <vt:lpstr>Sociological approaches to understanding human social behaviour</vt:lpstr>
      <vt:lpstr>Common sense versus sociological approaches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 Sociology Human Society Lesson 10 The research process in sociology</dc:title>
  <dc:creator/>
  <cp:lastModifiedBy/>
  <cp:revision>1</cp:revision>
  <dcterms:created xsi:type="dcterms:W3CDTF">2022-08-16T13:49:08Z</dcterms:created>
  <dcterms:modified xsi:type="dcterms:W3CDTF">2022-09-28T15:06:43Z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0x010100B7C35F8839F1694CBAA15DA077CF73B4</vt:lpwstr>
  </property>
</Properties>
</file>